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framing AI assurance as a commercial and operating question—not a policy exercise. This deck is designed for an executive conversation, with the detailed executive brief serving as the leave-behind.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differentiates Petrichor from policy-only work. The evidence chain allows an external statement to be traced to the use case, control, owner, current artifact, test result, exception status, and next review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customer inputs. The illustrative 100-person communications case totals $900,000: $432,000 in safe capacity, $168,000 in assurance labor, and $300,000 in contribution-weighted revenue influenced. This is a qualification model, not a promised result. Risk reduction remains outside the base case unless credible customer data exists.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a decision, not a vague next step. The flagship is $150,000. For a buyer that needs to validate scope and economics first, the $25,000 diagnostic is fully credited when the flagship is contracted within 30 days.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client’s language. The commercial problem begins when a sophisticated buyer, general counsel, CISO, procurement team, or prime contractor asks for a clear and supportable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Avoid treating the policy as the product. The policy is only the first layer. Assurance connects external claims to actual work, current evidence, and accountable people.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Anchor willingness to pay in three value pools: revenue assurance, safely unlocked professional capacity, and less repeated assurance labor. Risk reduction is additive but should not be the base ROI case without credible customer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outcome concrete: the firm can respond within 24 hours without unsupported claims or critical evidence gaps. This is the proof gate at the end of the engagement.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from the bottom upward. The boundary defines what is being assured; tools and workflows operationalize it; evidence proves it; the client pack communicates it. Continuous review keeps the position true as systems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pack is the visible deliverable. It includes a controlled core position and can be supplemented by client-, matter-, account-, or contract-specific annexes without creating a new policy every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communications for the initial offer, while making clear that legal and government-contracting versions share the same underlying system. Keep the scope boundaries honest: this is not legal advice, a cybersecurity assessment, or a compliance certification.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engagement uses three commercial and operating gates. Each stage produces usable artifacts, while the final gate proves that the system works under a realistic client or procurement challenge.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TRICHOR">
    <p:bg>
      <p:bgPr>
        <a:solidFill>
          <a:srgbClr val="F4EF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3504" y="6519672"/>
            <a:ext cx="10991088" cy="0"/>
          </a:xfrm>
          <a:prstGeom prst="line">
            <a:avLst/>
          </a:prstGeom>
          <a:noFill/>
          <a:ln w="6350">
            <a:solidFill>
              <a:srgbClr val="AAA3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03504" y="6583680"/>
            <a:ext cx="3657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PETRICHOR / AI ASSURANCE</a:t>
            </a:r>
            <a:endParaRPr lang="en-US" sz="580" dirty="0"/>
          </a:p>
        </p:txBody>
      </p:sp>
      <p:sp>
        <p:nvSpPr>
          <p:cNvPr id="4" name="Text 2"/>
          <p:cNvSpPr/>
          <p:nvPr/>
        </p:nvSpPr>
        <p:spPr>
          <a:xfrm>
            <a:off x="7863840" y="6583680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80" b="1" spc="12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CLARITY PRECEDES MOMENTUM.</a:t>
            </a:r>
            <a:endParaRPr lang="en-US" sz="5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https://petrichorgrowth.com/ai-assuranc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EF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48640"/>
            <a:ext cx="0" cy="0"/>
          </a:xfrm>
          <a:prstGeom prst="line">
            <a:avLst/>
          </a:prstGeom>
          <a:noFill/>
          <a:ln w="1397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658368" y="548640"/>
            <a:ext cx="0" cy="5742432"/>
          </a:xfrm>
          <a:prstGeom prst="line">
            <a:avLst/>
          </a:prstGeom>
          <a:noFill/>
          <a:ln w="11430">
            <a:solidFill>
              <a:srgbClr val="08080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966960" y="566928"/>
            <a:ext cx="1536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spc="10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PETRICHOR.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078992" y="1856232"/>
            <a:ext cx="859536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300" b="1" spc="-8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CLIENT-READY</a:t>
            </a:r>
            <a:endParaRPr lang="en-US" sz="4300" dirty="0"/>
          </a:p>
          <a:p>
            <a:pPr indent="0" marL="0">
              <a:buNone/>
            </a:pPr>
            <a:r>
              <a:rPr lang="en-US" sz="4300" b="1" spc="-8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AI ASSURANCE</a:t>
            </a:r>
            <a:endParaRPr lang="en-US" sz="4300" dirty="0"/>
          </a:p>
        </p:txBody>
      </p:sp>
      <p:sp>
        <p:nvSpPr>
          <p:cNvPr id="6" name="Text 4"/>
          <p:cNvSpPr/>
          <p:nvPr/>
        </p:nvSpPr>
        <p:spPr>
          <a:xfrm>
            <a:off x="5074920" y="2697480"/>
            <a:ext cx="320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indent="0" marL="0">
              <a:buNone/>
            </a:pPr>
            <a:r>
              <a:rPr lang="en-US" sz="46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1097280" y="3703320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Responsible adoption made provable.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097280" y="4754880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boardroom brief for high-trust firms</a:t>
            </a:r>
            <a:endParaRPr lang="en-US" sz="980" dirty="0"/>
          </a:p>
        </p:txBody>
      </p:sp>
      <p:sp>
        <p:nvSpPr>
          <p:cNvPr id="9" name="Text 7"/>
          <p:cNvSpPr/>
          <p:nvPr/>
        </p:nvSpPr>
        <p:spPr>
          <a:xfrm>
            <a:off x="1097280" y="5084064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2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COMMUNICATIONS  /  LEGAL  /  GOVERNMENT CONTRACTING</a:t>
            </a:r>
            <a:endParaRPr lang="en-US" sz="720" dirty="0"/>
          </a:p>
        </p:txBody>
      </p:sp>
      <p:sp>
        <p:nvSpPr>
          <p:cNvPr id="10" name="Shape 8"/>
          <p:cNvSpPr/>
          <p:nvPr/>
        </p:nvSpPr>
        <p:spPr>
          <a:xfrm>
            <a:off x="1097280" y="5843016"/>
            <a:ext cx="9784080" cy="0"/>
          </a:xfrm>
          <a:prstGeom prst="line">
            <a:avLst/>
          </a:prstGeom>
          <a:noFill/>
          <a:ln w="1143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097280" y="5989320"/>
            <a:ext cx="4663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b="1" spc="110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PREPARED BY PETRICHOR  /  AUGUST 2026</a:t>
            </a:r>
            <a:endParaRPr lang="en-US" sz="66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09 / THE PROOF STANDARD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EVERY MATERIAL CLAIM HAS AN EVIDENCE CHAIN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World-class assurance makes traceability visible—and makes stale or unsupported statements impossible to repeat without review.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240280"/>
            <a:ext cx="1554480" cy="1097280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58952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EXTERNAL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CLAIM</a:t>
            </a:r>
            <a:endParaRPr lang="en-US" sz="1230" dirty="0"/>
          </a:p>
        </p:txBody>
      </p:sp>
      <p:sp>
        <p:nvSpPr>
          <p:cNvPr id="8" name="Text 6"/>
          <p:cNvSpPr/>
          <p:nvPr/>
        </p:nvSpPr>
        <p:spPr>
          <a:xfrm>
            <a:off x="2185416" y="262432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450592" y="2240280"/>
            <a:ext cx="1554480" cy="109728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606040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USE CASE +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RISK TIER</a:t>
            </a:r>
            <a:endParaRPr lang="en-US" sz="1230" dirty="0"/>
          </a:p>
        </p:txBody>
      </p:sp>
      <p:sp>
        <p:nvSpPr>
          <p:cNvPr id="12" name="Text 10"/>
          <p:cNvSpPr/>
          <p:nvPr/>
        </p:nvSpPr>
        <p:spPr>
          <a:xfrm>
            <a:off x="4032504" y="262432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297680" y="2240280"/>
            <a:ext cx="1554480" cy="109728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53128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453128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OPERATING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CONTROL</a:t>
            </a:r>
            <a:endParaRPr lang="en-US" sz="1230" dirty="0"/>
          </a:p>
        </p:txBody>
      </p:sp>
      <p:sp>
        <p:nvSpPr>
          <p:cNvPr id="16" name="Text 14"/>
          <p:cNvSpPr/>
          <p:nvPr/>
        </p:nvSpPr>
        <p:spPr>
          <a:xfrm>
            <a:off x="5879592" y="262432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44768" y="2240280"/>
            <a:ext cx="1554480" cy="109728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0216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04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300216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ACCOUNTABLE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OWNER</a:t>
            </a:r>
            <a:endParaRPr lang="en-US" sz="1230" dirty="0"/>
          </a:p>
        </p:txBody>
      </p:sp>
      <p:sp>
        <p:nvSpPr>
          <p:cNvPr id="20" name="Text 18"/>
          <p:cNvSpPr/>
          <p:nvPr/>
        </p:nvSpPr>
        <p:spPr>
          <a:xfrm>
            <a:off x="7726680" y="262432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991856" y="2240280"/>
            <a:ext cx="1554480" cy="109728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47304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05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147304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CURRENT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EVIDENCE</a:t>
            </a:r>
            <a:endParaRPr lang="en-US" sz="1230" dirty="0"/>
          </a:p>
        </p:txBody>
      </p:sp>
      <p:sp>
        <p:nvSpPr>
          <p:cNvPr id="24" name="Text 22"/>
          <p:cNvSpPr/>
          <p:nvPr/>
        </p:nvSpPr>
        <p:spPr>
          <a:xfrm>
            <a:off x="9573768" y="262432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838944" y="2240280"/>
            <a:ext cx="1554480" cy="1097280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994392" y="2395728"/>
            <a:ext cx="31089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06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9994392" y="2688336"/>
            <a:ext cx="12252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TEST + NEXT</a:t>
            </a:r>
            <a:endParaRPr lang="en-US" sz="1230" dirty="0"/>
          </a:p>
          <a:p>
            <a:pPr indent="0" marL="0">
              <a:buNone/>
            </a:pPr>
            <a:r>
              <a:rPr lang="en-US" sz="123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REVIEW</a:t>
            </a:r>
            <a:endParaRPr lang="en-US" sz="1230" dirty="0"/>
          </a:p>
        </p:txBody>
      </p:sp>
      <p:sp>
        <p:nvSpPr>
          <p:cNvPr id="28" name="Shape 26"/>
          <p:cNvSpPr/>
          <p:nvPr/>
        </p:nvSpPr>
        <p:spPr>
          <a:xfrm>
            <a:off x="603504" y="4014216"/>
            <a:ext cx="2514600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29" name="Text 27"/>
          <p:cNvSpPr/>
          <p:nvPr/>
        </p:nvSpPr>
        <p:spPr>
          <a:xfrm>
            <a:off x="603504" y="4206240"/>
            <a:ext cx="2514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FRESH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603504" y="4562856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Evidence has an owner, approval date, expiry date, and defined coverage.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3374136" y="4014216"/>
            <a:ext cx="2514600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32" name="Text 30"/>
          <p:cNvSpPr/>
          <p:nvPr/>
        </p:nvSpPr>
        <p:spPr>
          <a:xfrm>
            <a:off x="3374136" y="4206240"/>
            <a:ext cx="2514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BOUNDED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3374136" y="4562856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Every claim states where it applies—and where it stops.</a:t>
            </a:r>
            <a:endParaRPr lang="en-US" sz="970" dirty="0"/>
          </a:p>
        </p:txBody>
      </p:sp>
      <p:sp>
        <p:nvSpPr>
          <p:cNvPr id="34" name="Shape 32"/>
          <p:cNvSpPr/>
          <p:nvPr/>
        </p:nvSpPr>
        <p:spPr>
          <a:xfrm>
            <a:off x="6144768" y="4014216"/>
            <a:ext cx="2514600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35" name="Text 33"/>
          <p:cNvSpPr/>
          <p:nvPr/>
        </p:nvSpPr>
        <p:spPr>
          <a:xfrm>
            <a:off x="6144768" y="4206240"/>
            <a:ext cx="2514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CHALLENGED</a:t>
            </a:r>
            <a:endParaRPr lang="en-US" sz="1450" dirty="0"/>
          </a:p>
        </p:txBody>
      </p:sp>
      <p:sp>
        <p:nvSpPr>
          <p:cNvPr id="36" name="Text 34"/>
          <p:cNvSpPr/>
          <p:nvPr/>
        </p:nvSpPr>
        <p:spPr>
          <a:xfrm>
            <a:off x="6144768" y="4562856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High-control uses are tested for the failures that matter in the actual workflow.</a:t>
            </a:r>
            <a:endParaRPr lang="en-US" sz="970" dirty="0"/>
          </a:p>
        </p:txBody>
      </p:sp>
      <p:sp>
        <p:nvSpPr>
          <p:cNvPr id="37" name="Shape 35"/>
          <p:cNvSpPr/>
          <p:nvPr/>
        </p:nvSpPr>
        <p:spPr>
          <a:xfrm>
            <a:off x="8915400" y="4014216"/>
            <a:ext cx="2514600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38" name="Text 36"/>
          <p:cNvSpPr/>
          <p:nvPr/>
        </p:nvSpPr>
        <p:spPr>
          <a:xfrm>
            <a:off x="8915400" y="4206240"/>
            <a:ext cx="2514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REOPENED</a:t>
            </a:r>
            <a:endParaRPr lang="en-US" sz="1450" dirty="0"/>
          </a:p>
        </p:txBody>
      </p:sp>
      <p:sp>
        <p:nvSpPr>
          <p:cNvPr id="39" name="Text 37"/>
          <p:cNvSpPr/>
          <p:nvPr/>
        </p:nvSpPr>
        <p:spPr>
          <a:xfrm>
            <a:off x="8915400" y="4562856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Model, vendor, data, workflow, or client changes trigger reassessment.</a:t>
            </a:r>
            <a:endParaRPr lang="en-US" sz="970" dirty="0"/>
          </a:p>
        </p:txBody>
      </p:sp>
      <p:sp>
        <p:nvSpPr>
          <p:cNvPr id="40" name="Shape 38"/>
          <p:cNvSpPr/>
          <p:nvPr/>
        </p:nvSpPr>
        <p:spPr>
          <a:xfrm>
            <a:off x="603504" y="5541264"/>
            <a:ext cx="10991088" cy="457200"/>
          </a:xfrm>
          <a:prstGeom prst="rect">
            <a:avLst/>
          </a:prstGeom>
          <a:solidFill>
            <a:srgbClr val="EAD7D5"/>
          </a:solidFill>
          <a:ln w="12700">
            <a:solidFill>
              <a:srgbClr val="EAD7D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41248" y="5669280"/>
            <a:ext cx="10515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spc="12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AN EXPIRED ARTIFACT CANNOT SUPPORT A CURRENT EXTERNAL CLAIM.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10 / ECONOMICS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GROUND THE INVESTMENT IN CUSTOMER-VALIDATED VALUE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base case uses capacity, assurance labor, and revenue—not generic breach statistics or invented retention claims.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020824"/>
            <a:ext cx="3739896" cy="3502152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295144"/>
            <a:ext cx="2971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ILLUSTRATIVE QUALIFICATION CASE</a:t>
            </a:r>
            <a:endParaRPr lang="en-US" sz="720" dirty="0"/>
          </a:p>
        </p:txBody>
      </p:sp>
      <p:sp>
        <p:nvSpPr>
          <p:cNvPr id="7" name="Text 5"/>
          <p:cNvSpPr/>
          <p:nvPr/>
        </p:nvSpPr>
        <p:spPr>
          <a:xfrm>
            <a:off x="896112" y="2697480"/>
            <a:ext cx="2926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$900K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896112" y="3401568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CONSERVATIVE ANNUAL VALUE</a:t>
            </a:r>
            <a:endParaRPr lang="en-US" sz="740" dirty="0"/>
          </a:p>
        </p:txBody>
      </p:sp>
      <p:sp>
        <p:nvSpPr>
          <p:cNvPr id="9" name="Shape 7"/>
          <p:cNvSpPr/>
          <p:nvPr/>
        </p:nvSpPr>
        <p:spPr>
          <a:xfrm>
            <a:off x="896112" y="3803904"/>
            <a:ext cx="2971800" cy="0"/>
          </a:xfrm>
          <a:prstGeom prst="line">
            <a:avLst/>
          </a:prstGeom>
          <a:noFill/>
          <a:ln w="1778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/>
          <p:nvPr/>
        </p:nvSpPr>
        <p:spPr>
          <a:xfrm>
            <a:off x="896112" y="4087368"/>
            <a:ext cx="1627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$150K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2551176" y="4206240"/>
            <a:ext cx="11155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FC6BB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PROGRAM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896112" y="4791456"/>
            <a:ext cx="9875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6×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901952" y="4882896"/>
            <a:ext cx="198424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80" kern="0" dirty="0">
                <a:solidFill>
                  <a:srgbClr val="CFC6BB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GROSS VALUE MULTIPLE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4782312" y="2103120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349240" y="2084832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spc="10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SAFE CAPACITY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418320" y="2011680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$432K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5349240" y="2450592"/>
            <a:ext cx="5971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Professionals × hours unlocked × value × realization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782312" y="2898648"/>
            <a:ext cx="653796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19" name="Text 17"/>
          <p:cNvSpPr/>
          <p:nvPr/>
        </p:nvSpPr>
        <p:spPr>
          <a:xfrm>
            <a:off x="4782312" y="3218688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349240" y="3200400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spc="10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ASSURANCE LABOR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9418320" y="3127248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$168K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5349240" y="3566160"/>
            <a:ext cx="5971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Events × preparation and review hours × loaded cost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82312" y="4014216"/>
            <a:ext cx="653796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/>
          <p:nvPr/>
        </p:nvSpPr>
        <p:spPr>
          <a:xfrm>
            <a:off x="4782312" y="4334256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349240" y="4315968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spc="10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REVENUE INFLUENCED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9418320" y="4242816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$300K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5349240" y="4681728"/>
            <a:ext cx="5971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Revenue at stake × customer-estimated influence × margin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82312" y="5129784"/>
            <a:ext cx="653796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29" name="Shape 27"/>
          <p:cNvSpPr/>
          <p:nvPr/>
        </p:nvSpPr>
        <p:spPr>
          <a:xfrm>
            <a:off x="4782312" y="5468112"/>
            <a:ext cx="6537960" cy="475488"/>
          </a:xfrm>
          <a:prstGeom prst="rect">
            <a:avLst/>
          </a:prstGeom>
          <a:solidFill>
            <a:srgbClr val="EAD7D5"/>
          </a:solidFill>
          <a:ln w="12700">
            <a:solidFill>
              <a:srgbClr val="EAD7D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01768" y="5614416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ACCEPTANCE RULE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6629400" y="5577840"/>
            <a:ext cx="44439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1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Proceed only when the buyer validates at least 4× conservative first-year value.</a:t>
            </a:r>
            <a:endParaRPr lang="en-US" sz="910" dirty="0"/>
          </a:p>
        </p:txBody>
      </p:sp>
      <p:sp>
        <p:nvSpPr>
          <p:cNvPr id="32" name="Text 30"/>
          <p:cNvSpPr/>
          <p:nvPr/>
        </p:nvSpPr>
        <p:spPr>
          <a:xfrm>
            <a:off x="603504" y="6044184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i="1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Illustrative model for qualification—not a market claim or promised return.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8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93808" y="530352"/>
            <a:ext cx="16824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spc="100" kern="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PETRICHOR.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94944" y="640080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RECOMMENDED ENGAGEMENT</a:t>
            </a:r>
            <a:endParaRPr lang="en-US" sz="720" dirty="0"/>
          </a:p>
        </p:txBody>
      </p:sp>
      <p:sp>
        <p:nvSpPr>
          <p:cNvPr id="4" name="Text 2"/>
          <p:cNvSpPr/>
          <p:nvPr/>
        </p:nvSpPr>
        <p:spPr>
          <a:xfrm>
            <a:off x="694944" y="1161288"/>
            <a:ext cx="8412480" cy="1380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100" b="1" spc="-60" kern="0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MAKE RESPONSIBLE</a:t>
            </a:r>
            <a:endParaRPr lang="en-US" sz="4100" dirty="0"/>
          </a:p>
          <a:p>
            <a:pPr indent="0" marL="0">
              <a:buNone/>
            </a:pPr>
            <a:r>
              <a:rPr lang="en-US" sz="4100" b="1" spc="-60" kern="0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AI USE PROVABLE.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694944" y="2999232"/>
            <a:ext cx="2971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$150,000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3749040" y="322783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FIXED-FEE FLAGSHIP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713232" y="3904488"/>
            <a:ext cx="6903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D7CEC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20–22 weeks  /  Up to 8 high-risk workflows  /  150 staff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D7CEC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Client-facing pack  /  Evidence system  /  Activation  /  Challenge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7955280" y="2962656"/>
            <a:ext cx="3520440" cy="1975104"/>
          </a:xfrm>
          <a:prstGeom prst="rect">
            <a:avLst/>
          </a:prstGeom>
          <a:solidFill>
            <a:srgbClr val="F4EFE7"/>
          </a:solidFill>
          <a:ln w="12700">
            <a:solidFill>
              <a:srgbClr val="F4EF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47888" y="32369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START HERE</a:t>
            </a:r>
            <a:endParaRPr lang="en-US" sz="720" dirty="0"/>
          </a:p>
        </p:txBody>
      </p:sp>
      <p:sp>
        <p:nvSpPr>
          <p:cNvPr id="10" name="Text 8"/>
          <p:cNvSpPr/>
          <p:nvPr/>
        </p:nvSpPr>
        <p:spPr>
          <a:xfrm>
            <a:off x="8247888" y="3575304"/>
            <a:ext cx="2816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$25K DIAGNOSTIC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47888" y="4014216"/>
            <a:ext cx="2788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Three workflows. Executive exposure. Quantified business case. Fully credited if the flagship is contracted within 30 days.</a:t>
            </a:r>
            <a:endParaRPr lang="en-US" sz="940" dirty="0"/>
          </a:p>
        </p:txBody>
      </p:sp>
      <p:sp>
        <p:nvSpPr>
          <p:cNvPr id="12" name="Shape 10"/>
          <p:cNvSpPr/>
          <p:nvPr/>
        </p:nvSpPr>
        <p:spPr>
          <a:xfrm>
            <a:off x="694944" y="5239512"/>
            <a:ext cx="10780776" cy="0"/>
          </a:xfrm>
          <a:prstGeom prst="line">
            <a:avLst/>
          </a:prstGeom>
          <a:noFill/>
          <a:ln w="1778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/>
          <p:nvPr/>
        </p:nvSpPr>
        <p:spPr>
          <a:xfrm>
            <a:off x="694944" y="547725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SELECT ONE DEMANDING CLIENT + THREE SENSITIVE WORKFLOWS.</a:t>
            </a:r>
            <a:endParaRPr lang="en-US" sz="1750" dirty="0"/>
          </a:p>
        </p:txBody>
      </p:sp>
      <p:sp>
        <p:nvSpPr>
          <p:cNvPr id="14" name="Text 12">
            <a:hlinkClick r:id="rId1" tooltip=""/>
          </p:cNvPr>
          <p:cNvSpPr/>
          <p:nvPr/>
        </p:nvSpPr>
        <p:spPr>
          <a:xfrm>
            <a:off x="694944" y="6035040"/>
            <a:ext cx="4434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u="sng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petrichorgrowth.com/ai-assurance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339328" y="6016752"/>
            <a:ext cx="3127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Clarity precedes momentum.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01 / THE PRESSURE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THE CLIENT QUESTION HAS CHANGED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Clients are no longer asking whether a policy exists. They want to know how AI touches their work—and whether the answer can be proven.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1975104"/>
            <a:ext cx="10991088" cy="1993392"/>
          </a:xfrm>
          <a:prstGeom prst="rect">
            <a:avLst/>
          </a:prstGeom>
          <a:solidFill>
            <a:srgbClr val="EAD7D5"/>
          </a:solidFill>
          <a:ln w="12700">
            <a:solidFill>
              <a:srgbClr val="EAD7D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2066544"/>
            <a:ext cx="438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“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1417320" y="2331720"/>
            <a:ext cx="932688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spc="-2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HOW DOES AI TOUCH OUR WORK, OUR INFORMATION,</a:t>
            </a:r>
            <a:endParaRPr lang="en-US" sz="2600" dirty="0"/>
          </a:p>
          <a:p>
            <a:pPr indent="0" marL="0">
              <a:buNone/>
            </a:pPr>
            <a:r>
              <a:rPr lang="en-US" sz="2600" b="1" spc="-2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AND THE DECISIONS YOU MAKE FOR US?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667512" y="4562856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0392" y="4416552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Where AI is used</a:t>
            </a:r>
            <a:endParaRPr lang="en-US" sz="1140" dirty="0"/>
          </a:p>
        </p:txBody>
      </p:sp>
      <p:sp>
        <p:nvSpPr>
          <p:cNvPr id="10" name="Shape 8"/>
          <p:cNvSpPr/>
          <p:nvPr/>
        </p:nvSpPr>
        <p:spPr>
          <a:xfrm>
            <a:off x="4325112" y="4562856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4416552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What happens to sensitive information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7982712" y="4562856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65592" y="4416552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Which tools are approved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667512" y="5221224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0392" y="5074920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Where human judgment remains mandatory</a:t>
            </a:r>
            <a:endParaRPr lang="en-US" sz="1140" dirty="0"/>
          </a:p>
        </p:txBody>
      </p:sp>
      <p:sp>
        <p:nvSpPr>
          <p:cNvPr id="16" name="Shape 14"/>
          <p:cNvSpPr/>
          <p:nvPr/>
        </p:nvSpPr>
        <p:spPr>
          <a:xfrm>
            <a:off x="4325112" y="5221224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07992" y="5074920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How claims are evidenced</a:t>
            </a:r>
            <a:endParaRPr lang="en-US" sz="1140" dirty="0"/>
          </a:p>
        </p:txBody>
      </p:sp>
      <p:sp>
        <p:nvSpPr>
          <p:cNvPr id="18" name="Shape 16"/>
          <p:cNvSpPr/>
          <p:nvPr/>
        </p:nvSpPr>
        <p:spPr>
          <a:xfrm>
            <a:off x="7982712" y="5221224"/>
            <a:ext cx="73152" cy="73152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65592" y="5074920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What changes trigger review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02 / THE GAP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 POLICY STATES INTENT. ASSURANCE PROVES OPERATION.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Most firms can describe what they mean to do. Far fewer can show that the controls are current, owned, and working.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139696"/>
            <a:ext cx="2505456" cy="278892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340864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04672" y="281635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INTENT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04672" y="3337560"/>
            <a:ext cx="2084832" cy="0"/>
          </a:xfrm>
          <a:prstGeom prst="line">
            <a:avLst/>
          </a:prstGeom>
          <a:noFill/>
          <a:ln w="1524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804672" y="3547872"/>
            <a:ext cx="2029968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Policy, principles, leadership position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3136392" y="3191256"/>
            <a:ext cx="228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3374136" y="2139696"/>
            <a:ext cx="2505456" cy="278892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75304" y="2340864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75304" y="281635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OPERATION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3575304" y="3337560"/>
            <a:ext cx="2084832" cy="0"/>
          </a:xfrm>
          <a:prstGeom prst="line">
            <a:avLst/>
          </a:prstGeom>
          <a:noFill/>
          <a:ln w="1524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/>
          <p:nvPr/>
        </p:nvSpPr>
        <p:spPr>
          <a:xfrm>
            <a:off x="3575304" y="3547872"/>
            <a:ext cx="2029968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Approved workflows, tools, data boundaries</a:t>
            </a:r>
            <a:endParaRPr lang="en-US" sz="1130" dirty="0"/>
          </a:p>
        </p:txBody>
      </p:sp>
      <p:sp>
        <p:nvSpPr>
          <p:cNvPr id="16" name="Text 14"/>
          <p:cNvSpPr/>
          <p:nvPr/>
        </p:nvSpPr>
        <p:spPr>
          <a:xfrm>
            <a:off x="5907024" y="3191256"/>
            <a:ext cx="228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6144768" y="2139696"/>
            <a:ext cx="2505456" cy="278892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45936" y="2340864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45936" y="281635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EVIDENCE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345936" y="3337560"/>
            <a:ext cx="2084832" cy="0"/>
          </a:xfrm>
          <a:prstGeom prst="line">
            <a:avLst/>
          </a:prstGeom>
          <a:noFill/>
          <a:ln w="1524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21" name="Text 19"/>
          <p:cNvSpPr/>
          <p:nvPr/>
        </p:nvSpPr>
        <p:spPr>
          <a:xfrm>
            <a:off x="6345936" y="3547872"/>
            <a:ext cx="2029968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Owners, tests, records, exceptions, review dates</a:t>
            </a:r>
            <a:endParaRPr lang="en-US" sz="1130" dirty="0"/>
          </a:p>
        </p:txBody>
      </p:sp>
      <p:sp>
        <p:nvSpPr>
          <p:cNvPr id="22" name="Text 20"/>
          <p:cNvSpPr/>
          <p:nvPr/>
        </p:nvSpPr>
        <p:spPr>
          <a:xfrm>
            <a:off x="8677656" y="3191256"/>
            <a:ext cx="228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→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8915400" y="2139696"/>
            <a:ext cx="2505456" cy="2788920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16568" y="2340864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116568" y="281635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ASSURANCE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9116568" y="3337560"/>
            <a:ext cx="2084832" cy="0"/>
          </a:xfrm>
          <a:prstGeom prst="line">
            <a:avLst/>
          </a:prstGeom>
          <a:noFill/>
          <a:ln w="1524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27" name="Text 25"/>
          <p:cNvSpPr/>
          <p:nvPr/>
        </p:nvSpPr>
        <p:spPr>
          <a:xfrm>
            <a:off x="9116568" y="3547872"/>
            <a:ext cx="2029968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client-ready answer that can withstand scrutiny</a:t>
            </a:r>
            <a:endParaRPr lang="en-US" sz="1130" dirty="0"/>
          </a:p>
        </p:txBody>
      </p:sp>
      <p:sp>
        <p:nvSpPr>
          <p:cNvPr id="28" name="Shape 26"/>
          <p:cNvSpPr/>
          <p:nvPr/>
        </p:nvSpPr>
        <p:spPr>
          <a:xfrm>
            <a:off x="603504" y="5303520"/>
            <a:ext cx="10991088" cy="640080"/>
          </a:xfrm>
          <a:prstGeom prst="rect">
            <a:avLst/>
          </a:prstGeom>
          <a:solidFill>
            <a:srgbClr val="EAD7D5"/>
          </a:solidFill>
          <a:ln w="12700">
            <a:solidFill>
              <a:srgbClr val="EAD7D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0392" y="5468112"/>
            <a:ext cx="24231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THE AI ASSURANCE GAP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191256" y="5440680"/>
            <a:ext cx="7927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distance between what leadership believes, what staff actually do, and what the firm can credibly demonstrate.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03 / THE BUSINESS CASE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THIS IS A REVENUE AND OPERATING ISSUE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buyer is purchasing confidence that the firm can adopt AI without putting valuable relationships, sensitive information, or professional judgment at unnecessary risk.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130552"/>
            <a:ext cx="3456432" cy="3136392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395728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REVENUE ASSURANCE</a:t>
            </a:r>
            <a:endParaRPr lang="en-US" sz="720" dirty="0"/>
          </a:p>
        </p:txBody>
      </p:sp>
      <p:sp>
        <p:nvSpPr>
          <p:cNvPr id="7" name="Text 5"/>
          <p:cNvSpPr/>
          <p:nvPr/>
        </p:nvSpPr>
        <p:spPr>
          <a:xfrm>
            <a:off x="859536" y="2798064"/>
            <a:ext cx="290779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PROTECT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REVENUE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859536" y="3776472"/>
            <a:ext cx="2907792" cy="0"/>
          </a:xfrm>
          <a:prstGeom prst="line">
            <a:avLst/>
          </a:prstGeom>
          <a:noFill/>
          <a:ln w="15875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859536" y="4023360"/>
            <a:ext cx="2880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Retainers, panel appointments, matters, bids, and contracts can be worth many times the engagement fee.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34256" y="2130552"/>
            <a:ext cx="3456432" cy="3136392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2395728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SAFE ADOPTION</a:t>
            </a:r>
            <a:endParaRPr lang="en-US" sz="720" dirty="0"/>
          </a:p>
        </p:txBody>
      </p:sp>
      <p:sp>
        <p:nvSpPr>
          <p:cNvPr id="12" name="Text 10"/>
          <p:cNvSpPr/>
          <p:nvPr/>
        </p:nvSpPr>
        <p:spPr>
          <a:xfrm>
            <a:off x="4590288" y="2798064"/>
            <a:ext cx="290779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UNLOCK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CAPACITY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4590288" y="3776472"/>
            <a:ext cx="2907792" cy="0"/>
          </a:xfrm>
          <a:prstGeom prst="line">
            <a:avLst/>
          </a:prstGeom>
          <a:noFill/>
          <a:ln w="15875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14" name="Text 12"/>
          <p:cNvSpPr/>
          <p:nvPr/>
        </p:nvSpPr>
        <p:spPr>
          <a:xfrm>
            <a:off x="4590288" y="4023360"/>
            <a:ext cx="2880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Clear approved pathways let professionals use AI appropriately instead of waiting, avoiding, or improvising.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065008" y="2130552"/>
            <a:ext cx="3456432" cy="3136392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21040" y="2395728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ASSURANCE EFFICIENCY</a:t>
            </a:r>
            <a:endParaRPr lang="en-US" sz="720" dirty="0"/>
          </a:p>
        </p:txBody>
      </p:sp>
      <p:sp>
        <p:nvSpPr>
          <p:cNvPr id="17" name="Text 15"/>
          <p:cNvSpPr/>
          <p:nvPr/>
        </p:nvSpPr>
        <p:spPr>
          <a:xfrm>
            <a:off x="8321040" y="2798064"/>
            <a:ext cx="290779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REDUCE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FRICTION</a:t>
            </a:r>
            <a:endParaRPr lang="en-US" sz="2500" dirty="0"/>
          </a:p>
        </p:txBody>
      </p:sp>
      <p:sp>
        <p:nvSpPr>
          <p:cNvPr id="18" name="Shape 16"/>
          <p:cNvSpPr/>
          <p:nvPr/>
        </p:nvSpPr>
        <p:spPr>
          <a:xfrm>
            <a:off x="8321040" y="3776472"/>
            <a:ext cx="2907792" cy="0"/>
          </a:xfrm>
          <a:prstGeom prst="line">
            <a:avLst/>
          </a:prstGeom>
          <a:noFill/>
          <a:ln w="15875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19" name="Text 17"/>
          <p:cNvSpPr/>
          <p:nvPr/>
        </p:nvSpPr>
        <p:spPr>
          <a:xfrm>
            <a:off x="8321040" y="4023360"/>
            <a:ext cx="2880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reusable evidence system replaces repeated executive, counsel, security, and procurement effort.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3504" y="5541264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firm does not need to eliminate AI risk. It needs to bound it, govern it, and answer for it.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04 / THE OUTCOME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FROM IMPROVISED ANSWERS TO 24-HOUR ASSURANCE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standard is not a binder on a shelf. It is the ability to answer a demanding client quickly, clearly, and honestly.</a:t>
            </a:r>
            <a:endParaRPr lang="en-US" sz="1220" dirty="0"/>
          </a:p>
        </p:txBody>
      </p:sp>
      <p:sp>
        <p:nvSpPr>
          <p:cNvPr id="5" name="Text 3"/>
          <p:cNvSpPr/>
          <p:nvPr/>
        </p:nvSpPr>
        <p:spPr>
          <a:xfrm>
            <a:off x="685800" y="208483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BEFORE</a:t>
            </a:r>
            <a:endParaRPr lang="en-US" sz="720" dirty="0"/>
          </a:p>
        </p:txBody>
      </p:sp>
      <p:sp>
        <p:nvSpPr>
          <p:cNvPr id="6" name="Text 4"/>
          <p:cNvSpPr/>
          <p:nvPr/>
        </p:nvSpPr>
        <p:spPr>
          <a:xfrm>
            <a:off x="6528816" y="208483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AFTER</a:t>
            </a:r>
            <a:endParaRPr lang="en-US" sz="720" dirty="0"/>
          </a:p>
        </p:txBody>
      </p:sp>
      <p:sp>
        <p:nvSpPr>
          <p:cNvPr id="7" name="Shape 5"/>
          <p:cNvSpPr/>
          <p:nvPr/>
        </p:nvSpPr>
        <p:spPr>
          <a:xfrm>
            <a:off x="603504" y="2377440"/>
            <a:ext cx="5138928" cy="2560320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28232" y="2377440"/>
            <a:ext cx="5166360" cy="2560320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6112" y="2743200"/>
            <a:ext cx="64008" cy="64008"/>
          </a:xfrm>
          <a:prstGeom prst="ellipse">
            <a:avLst/>
          </a:prstGeom>
          <a:solidFill>
            <a:srgbClr val="6E6A63"/>
          </a:solidFill>
          <a:ln w="12700">
            <a:solidFill>
              <a:srgbClr val="6E6A6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78992" y="2651760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Answers assembled from scratch</a:t>
            </a:r>
            <a:endParaRPr lang="en-US" sz="1110" dirty="0"/>
          </a:p>
        </p:txBody>
      </p:sp>
      <p:sp>
        <p:nvSpPr>
          <p:cNvPr id="11" name="Shape 9"/>
          <p:cNvSpPr/>
          <p:nvPr/>
        </p:nvSpPr>
        <p:spPr>
          <a:xfrm>
            <a:off x="896112" y="3218688"/>
            <a:ext cx="64008" cy="64008"/>
          </a:xfrm>
          <a:prstGeom prst="ellipse">
            <a:avLst/>
          </a:prstGeom>
          <a:solidFill>
            <a:srgbClr val="6E6A63"/>
          </a:solidFill>
          <a:ln w="12700">
            <a:solidFill>
              <a:srgbClr val="6E6A6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3127248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Policy language detached from workflows</a:t>
            </a:r>
            <a:endParaRPr lang="en-US" sz="1110" dirty="0"/>
          </a:p>
        </p:txBody>
      </p:sp>
      <p:sp>
        <p:nvSpPr>
          <p:cNvPr id="13" name="Shape 11"/>
          <p:cNvSpPr/>
          <p:nvPr/>
        </p:nvSpPr>
        <p:spPr>
          <a:xfrm>
            <a:off x="896112" y="3694176"/>
            <a:ext cx="64008" cy="64008"/>
          </a:xfrm>
          <a:prstGeom prst="ellipse">
            <a:avLst/>
          </a:prstGeom>
          <a:solidFill>
            <a:srgbClr val="6E6A63"/>
          </a:solidFill>
          <a:ln w="12700">
            <a:solidFill>
              <a:srgbClr val="6E6A6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8992" y="3602736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Evidence scattered across people and systems</a:t>
            </a:r>
            <a:endParaRPr lang="en-US" sz="1110" dirty="0"/>
          </a:p>
        </p:txBody>
      </p:sp>
      <p:sp>
        <p:nvSpPr>
          <p:cNvPr id="15" name="Shape 13"/>
          <p:cNvSpPr/>
          <p:nvPr/>
        </p:nvSpPr>
        <p:spPr>
          <a:xfrm>
            <a:off x="896112" y="4169664"/>
            <a:ext cx="64008" cy="64008"/>
          </a:xfrm>
          <a:prstGeom prst="ellipse">
            <a:avLst/>
          </a:prstGeom>
          <a:solidFill>
            <a:srgbClr val="6E6A63"/>
          </a:solidFill>
          <a:ln w="12700">
            <a:solidFill>
              <a:srgbClr val="6E6A6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78992" y="4078224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Senior review repeated for every request</a:t>
            </a:r>
            <a:endParaRPr lang="en-US" sz="1110" dirty="0"/>
          </a:p>
        </p:txBody>
      </p:sp>
      <p:sp>
        <p:nvSpPr>
          <p:cNvPr id="17" name="Shape 15"/>
          <p:cNvSpPr/>
          <p:nvPr/>
        </p:nvSpPr>
        <p:spPr>
          <a:xfrm>
            <a:off x="6720840" y="2743200"/>
            <a:ext cx="64008" cy="64008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03720" y="2651760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clear external position within 24 hours</a:t>
            </a:r>
            <a:endParaRPr lang="en-US" sz="1110" dirty="0"/>
          </a:p>
        </p:txBody>
      </p:sp>
      <p:sp>
        <p:nvSpPr>
          <p:cNvPr id="19" name="Shape 17"/>
          <p:cNvSpPr/>
          <p:nvPr/>
        </p:nvSpPr>
        <p:spPr>
          <a:xfrm>
            <a:off x="6720840" y="3218688"/>
            <a:ext cx="64008" cy="64008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03720" y="3127248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Documented controls and accountable owners</a:t>
            </a:r>
            <a:endParaRPr lang="en-US" sz="1110" dirty="0"/>
          </a:p>
        </p:txBody>
      </p:sp>
      <p:sp>
        <p:nvSpPr>
          <p:cNvPr id="21" name="Shape 19"/>
          <p:cNvSpPr/>
          <p:nvPr/>
        </p:nvSpPr>
        <p:spPr>
          <a:xfrm>
            <a:off x="6720840" y="3694176"/>
            <a:ext cx="64008" cy="64008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03720" y="3602736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Current evidence linked to every material claim</a:t>
            </a:r>
            <a:endParaRPr lang="en-US" sz="1110" dirty="0"/>
          </a:p>
        </p:txBody>
      </p:sp>
      <p:sp>
        <p:nvSpPr>
          <p:cNvPr id="23" name="Shape 21"/>
          <p:cNvSpPr/>
          <p:nvPr/>
        </p:nvSpPr>
        <p:spPr>
          <a:xfrm>
            <a:off x="6720840" y="4169664"/>
            <a:ext cx="64008" cy="64008"/>
          </a:xfrm>
          <a:prstGeom prst="ellipse">
            <a:avLst/>
          </a:prstGeom>
          <a:solidFill>
            <a:srgbClr val="8F001A"/>
          </a:solidFill>
          <a:ln w="12700">
            <a:solidFill>
              <a:srgbClr val="8F001A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03720" y="4078224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Client restrictions recorded and operationalized</a:t>
            </a:r>
            <a:endParaRPr lang="en-US" sz="1110" dirty="0"/>
          </a:p>
        </p:txBody>
      </p:sp>
      <p:sp>
        <p:nvSpPr>
          <p:cNvPr id="25" name="Text 23"/>
          <p:cNvSpPr/>
          <p:nvPr/>
        </p:nvSpPr>
        <p:spPr>
          <a:xfrm>
            <a:off x="5084064" y="5148072"/>
            <a:ext cx="932688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8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24</a:t>
            </a:r>
            <a:endParaRPr lang="en-US" sz="3800" dirty="0"/>
          </a:p>
        </p:txBody>
      </p:sp>
      <p:sp>
        <p:nvSpPr>
          <p:cNvPr id="26" name="Text 24"/>
          <p:cNvSpPr/>
          <p:nvPr/>
        </p:nvSpPr>
        <p:spPr>
          <a:xfrm>
            <a:off x="6144768" y="5294376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HOURS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333488" y="5266944"/>
            <a:ext cx="38404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response-time standard for a realistic assurance request.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05 / THE SYSTEM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THE PACK IS VISIBLE. THE OPERATING SYSTEM MAKES IT TRUE.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client-ready artifact sits on top of a controlled, testable, maintainable assurance architecture.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841248" y="2084832"/>
            <a:ext cx="10515600" cy="548640"/>
          </a:xfrm>
          <a:prstGeom prst="rect">
            <a:avLst/>
          </a:prstGeom>
          <a:solidFill>
            <a:srgbClr val="8F001A"/>
          </a:solidFill>
          <a:ln w="12700">
            <a:solidFill>
              <a:srgbClr val="8F00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2194560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05</a:t>
            </a:r>
            <a:endParaRPr lang="en-US" sz="1120" dirty="0"/>
          </a:p>
        </p:txBody>
      </p:sp>
      <p:sp>
        <p:nvSpPr>
          <p:cNvPr id="7" name="Text 5"/>
          <p:cNvSpPr/>
          <p:nvPr/>
        </p:nvSpPr>
        <p:spPr>
          <a:xfrm>
            <a:off x="1554480" y="2176272"/>
            <a:ext cx="2971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CLIENT ASSURANCE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727448" y="220370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Pack, annexes, response library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1115568" y="2743200"/>
            <a:ext cx="9966960" cy="548640"/>
          </a:xfrm>
          <a:prstGeom prst="rect">
            <a:avLst/>
          </a:prstGeom>
          <a:solidFill>
            <a:srgbClr val="080808"/>
          </a:solidFill>
          <a:ln w="12700">
            <a:solidFill>
              <a:srgbClr val="08080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80160" y="2852928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04</a:t>
            </a:r>
            <a:endParaRPr lang="en-US" sz="1120" dirty="0"/>
          </a:p>
        </p:txBody>
      </p:sp>
      <p:sp>
        <p:nvSpPr>
          <p:cNvPr id="11" name="Text 9"/>
          <p:cNvSpPr/>
          <p:nvPr/>
        </p:nvSpPr>
        <p:spPr>
          <a:xfrm>
            <a:off x="1828800" y="2834640"/>
            <a:ext cx="2971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EVIDENCE + EVALUATION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001768" y="2862072"/>
            <a:ext cx="5852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Claims, tests, owners, freshness, exceptions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1389888" y="3401568"/>
            <a:ext cx="9418320" cy="548640"/>
          </a:xfrm>
          <a:prstGeom prst="rect">
            <a:avLst/>
          </a:prstGeom>
          <a:solidFill>
            <a:srgbClr val="CFC6BB"/>
          </a:solidFill>
          <a:ln w="12700">
            <a:solidFill>
              <a:srgbClr val="CFC6B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54480" y="3511296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120" dirty="0"/>
          </a:p>
        </p:txBody>
      </p:sp>
      <p:sp>
        <p:nvSpPr>
          <p:cNvPr id="15" name="Text 13"/>
          <p:cNvSpPr/>
          <p:nvPr/>
        </p:nvSpPr>
        <p:spPr>
          <a:xfrm>
            <a:off x="2103120" y="3493008"/>
            <a:ext cx="2971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WORKFLOW CONTROLS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76088" y="3520440"/>
            <a:ext cx="5303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Permitted use, human review, escalation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1664208" y="4059936"/>
            <a:ext cx="8869680" cy="548640"/>
          </a:xfrm>
          <a:prstGeom prst="rect">
            <a:avLst/>
          </a:prstGeom>
          <a:solidFill>
            <a:srgbClr val="DED6CC"/>
          </a:solidFill>
          <a:ln w="12700">
            <a:solidFill>
              <a:srgbClr val="DED6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28800" y="4169664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2377440" y="4151376"/>
            <a:ext cx="2971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TOOLS + DATA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550408" y="4178808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Approved environments, suppliers, restrictions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1938528" y="4718304"/>
            <a:ext cx="8321040" cy="548640"/>
          </a:xfrm>
          <a:prstGeom prst="rect">
            <a:avLst/>
          </a:prstGeom>
          <a:solidFill>
            <a:srgbClr val="E8E1D8"/>
          </a:solidFill>
          <a:ln w="12700">
            <a:solidFill>
              <a:srgbClr val="E8E1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103120" y="4828032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6E6A63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2651760" y="4809744"/>
            <a:ext cx="2971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ASSURANCE BOUNDARY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5824728" y="4837176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Uses, workflows, clients, obligations, risk tiers</a:t>
            </a:r>
            <a:endParaRPr lang="en-US" sz="980" dirty="0"/>
          </a:p>
        </p:txBody>
      </p:sp>
      <p:sp>
        <p:nvSpPr>
          <p:cNvPr id="25" name="Text 23"/>
          <p:cNvSpPr/>
          <p:nvPr/>
        </p:nvSpPr>
        <p:spPr>
          <a:xfrm>
            <a:off x="841248" y="5550408"/>
            <a:ext cx="20299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4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CONTINUOUS REVIEW</a:t>
            </a:r>
            <a:endParaRPr lang="en-US" sz="720" dirty="0"/>
          </a:p>
        </p:txBody>
      </p:sp>
      <p:sp>
        <p:nvSpPr>
          <p:cNvPr id="26" name="Shape 24"/>
          <p:cNvSpPr/>
          <p:nvPr/>
        </p:nvSpPr>
        <p:spPr>
          <a:xfrm>
            <a:off x="2852928" y="5669280"/>
            <a:ext cx="8138160" cy="0"/>
          </a:xfrm>
          <a:prstGeom prst="line">
            <a:avLst/>
          </a:prstGeom>
          <a:noFill/>
          <a:ln w="1524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27" name="Text 25"/>
          <p:cNvSpPr/>
          <p:nvPr/>
        </p:nvSpPr>
        <p:spPr>
          <a:xfrm>
            <a:off x="2999232" y="5824728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Material changes reopen affected approvals. Evidence expires. Incidents and exceptions trigger action.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06 / THE DELIVERABLE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WHAT THE CLIENT CAN ACTUALLY SEE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Concise enough for an executive to send. Specific enough for general counsel, security, procurement, or a prime contractor to evaluate.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002536"/>
            <a:ext cx="3840480" cy="3886200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386584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AI ASSURANCE</a:t>
            </a:r>
            <a:endParaRPr lang="en-US" sz="2700" dirty="0"/>
          </a:p>
          <a:p>
            <a:pPr indent="0" marL="0">
              <a:buNone/>
            </a:pPr>
            <a:r>
              <a:rPr lang="en-US" sz="27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PACK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932688" y="3465576"/>
            <a:ext cx="3035808" cy="0"/>
          </a:xfrm>
          <a:prstGeom prst="line">
            <a:avLst/>
          </a:prstGeom>
          <a:noFill/>
          <a:ln w="2286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8" name="Text 6"/>
          <p:cNvSpPr/>
          <p:nvPr/>
        </p:nvSpPr>
        <p:spPr>
          <a:xfrm>
            <a:off x="932688" y="3703320"/>
            <a:ext cx="265176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2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VERSION 1.0  /  CURRENT AS OF</a:t>
            </a:r>
            <a:endParaRPr lang="en-US" sz="680" dirty="0"/>
          </a:p>
        </p:txBody>
      </p:sp>
      <p:sp>
        <p:nvSpPr>
          <p:cNvPr id="9" name="Text 7"/>
          <p:cNvSpPr/>
          <p:nvPr/>
        </p:nvSpPr>
        <p:spPr>
          <a:xfrm>
            <a:off x="932688" y="3959352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05 AUGUST 2026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32688" y="4773168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CFC6BB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Next review  /  Evidence status</a:t>
            </a:r>
            <a:endParaRPr lang="en-US" sz="970" dirty="0"/>
          </a:p>
          <a:p>
            <a:pPr indent="0" marL="0">
              <a:buNone/>
            </a:pPr>
            <a:r>
              <a:rPr lang="en-US" sz="970" dirty="0">
                <a:solidFill>
                  <a:srgbClr val="CFC6BB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Coverage boundary  /  Named owner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932688" y="5504688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90" kern="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PETRICHOR.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4828032" y="2039112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303520" y="2039112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ASSURANCE BOUNDARY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5303520" y="2295144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What is—and is not—covered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828032" y="2724912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16" name="Text 14"/>
          <p:cNvSpPr/>
          <p:nvPr/>
        </p:nvSpPr>
        <p:spPr>
          <a:xfrm>
            <a:off x="8266176" y="2039112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741664" y="2039112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AI USE + RISK TIERS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741664" y="2295144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Approved, restricted, prohibited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266176" y="2724912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20" name="Text 18"/>
          <p:cNvSpPr/>
          <p:nvPr/>
        </p:nvSpPr>
        <p:spPr>
          <a:xfrm>
            <a:off x="4828032" y="2944368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303520" y="2944368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SENSITIVE INFORMATION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303520" y="3200400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Data handling and tool restrictions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828032" y="3630168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/>
          <p:nvPr/>
        </p:nvSpPr>
        <p:spPr>
          <a:xfrm>
            <a:off x="8266176" y="2944368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04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8741664" y="2944368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HUMAN ACCOUNTABILITY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8741664" y="3200400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Where judgment remains mandatory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266176" y="3630168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28" name="Text 26"/>
          <p:cNvSpPr/>
          <p:nvPr/>
        </p:nvSpPr>
        <p:spPr>
          <a:xfrm>
            <a:off x="4828032" y="384962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05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303520" y="3849624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QUALITY + EVIDENCE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5303520" y="4105656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Testing, provenance, and review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828032" y="4535424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32" name="Text 30"/>
          <p:cNvSpPr/>
          <p:nvPr/>
        </p:nvSpPr>
        <p:spPr>
          <a:xfrm>
            <a:off x="8266176" y="384962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06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741664" y="3849624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CLIENT RIGHTS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8741664" y="4105656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Disclosure, consent, opt-out, restrictions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266176" y="4535424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36" name="Text 34"/>
          <p:cNvSpPr/>
          <p:nvPr/>
        </p:nvSpPr>
        <p:spPr>
          <a:xfrm>
            <a:off x="4828032" y="4754880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07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303520" y="4754880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CHANGE + INCIDENTS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5303520" y="5010912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Reassessment and notification pathways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4828032" y="5440680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40" name="Text 38"/>
          <p:cNvSpPr/>
          <p:nvPr/>
        </p:nvSpPr>
        <p:spPr>
          <a:xfrm>
            <a:off x="8266176" y="4754880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08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741664" y="4754880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8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EVIDENCE INDEX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8741664" y="5010912"/>
            <a:ext cx="2788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Status, expiry, exceptions, next review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266176" y="5440680"/>
            <a:ext cx="3154680" cy="0"/>
          </a:xfrm>
          <a:prstGeom prst="line">
            <a:avLst/>
          </a:prstGeom>
          <a:noFill/>
          <a:ln w="7620">
            <a:solidFill>
              <a:srgbClr val="AAA39A"/>
            </a:solidFill>
            <a:prstDash val="solid"/>
            <a:headEnd type="none"/>
            <a:tailEnd type="none"/>
          </a:ln>
        </p:spPr>
      </p:sp>
      <p:sp>
        <p:nvSpPr>
          <p:cNvPr id="44" name="Text 42"/>
          <p:cNvSpPr/>
          <p:nvPr/>
        </p:nvSpPr>
        <p:spPr>
          <a:xfrm>
            <a:off x="4828032" y="5788152"/>
            <a:ext cx="6629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b="1" spc="13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CORE POSITION + CLIENT-SPECIFIC ANNEXES</a:t>
            </a:r>
            <a:endParaRPr lang="en-US" sz="7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07 / THREE EDITIONS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ONE SYSTEM. THREE HIGH-TRUST CONTEXTS.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The architecture remains consistent. The obligation library, workflow patterns, language, and challenge scenario change by sector.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075688"/>
            <a:ext cx="3456432" cy="3621024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230428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50392" y="2670048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COMMUNICATIONS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850392" y="3410712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SENSITIVE INFORMATION</a:t>
            </a:r>
            <a:endParaRPr lang="en-US" sz="720" dirty="0"/>
          </a:p>
        </p:txBody>
      </p:sp>
      <p:sp>
        <p:nvSpPr>
          <p:cNvPr id="9" name="Text 7"/>
          <p:cNvSpPr/>
          <p:nvPr/>
        </p:nvSpPr>
        <p:spPr>
          <a:xfrm>
            <a:off x="850392" y="3675888"/>
            <a:ext cx="2907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Embargoed news, crisis facts, strategy, executive vulnerabilities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50392" y="43708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PRIORITY WORKFLOWS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850392" y="4617720"/>
            <a:ext cx="290779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Monitoring, briefing, messaging, media strategy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50392" y="5212080"/>
            <a:ext cx="2889504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/>
          <p:nvPr/>
        </p:nvSpPr>
        <p:spPr>
          <a:xfrm>
            <a:off x="850392" y="532180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Protect sensitive retainers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4334256" y="2075688"/>
            <a:ext cx="3456432" cy="3621024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230428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670048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LEGAL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4581144" y="3410712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SENSITIVE INFORMATION</a:t>
            </a:r>
            <a:endParaRPr lang="en-US" sz="720" dirty="0"/>
          </a:p>
        </p:txBody>
      </p:sp>
      <p:sp>
        <p:nvSpPr>
          <p:cNvPr id="18" name="Text 16"/>
          <p:cNvSpPr/>
          <p:nvPr/>
        </p:nvSpPr>
        <p:spPr>
          <a:xfrm>
            <a:off x="4581144" y="3675888"/>
            <a:ext cx="2907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Privilege, work product, matter files, PII, deal information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581144" y="43708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PRIORITY WORKFLOWS</a:t>
            </a:r>
            <a:endParaRPr lang="en-US" sz="720" dirty="0"/>
          </a:p>
        </p:txBody>
      </p:sp>
      <p:sp>
        <p:nvSpPr>
          <p:cNvPr id="20" name="Text 18"/>
          <p:cNvSpPr/>
          <p:nvPr/>
        </p:nvSpPr>
        <p:spPr>
          <a:xfrm>
            <a:off x="4581144" y="4617720"/>
            <a:ext cx="290779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Research, drafting, discovery, diligence, summarization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81144" y="5212080"/>
            <a:ext cx="2889504" cy="0"/>
          </a:xfrm>
          <a:prstGeom prst="line">
            <a:avLst/>
          </a:prstGeom>
          <a:noFill/>
          <a:ln w="1270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22" name="Text 20"/>
          <p:cNvSpPr/>
          <p:nvPr/>
        </p:nvSpPr>
        <p:spPr>
          <a:xfrm>
            <a:off x="4581144" y="532180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b="1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Retain panels and clients</a:t>
            </a:r>
            <a:endParaRPr lang="en-US" sz="930" dirty="0"/>
          </a:p>
        </p:txBody>
      </p:sp>
      <p:sp>
        <p:nvSpPr>
          <p:cNvPr id="23" name="Shape 21"/>
          <p:cNvSpPr/>
          <p:nvPr/>
        </p:nvSpPr>
        <p:spPr>
          <a:xfrm>
            <a:off x="8065008" y="2075688"/>
            <a:ext cx="3456432" cy="3621024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11896" y="230428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311896" y="2670048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GOVERNMENT</a:t>
            </a:r>
            <a:endParaRPr lang="en-US" sz="1950" dirty="0"/>
          </a:p>
          <a:p>
            <a:pPr indent="0" marL="0">
              <a:buNone/>
            </a:pPr>
            <a:r>
              <a:rPr lang="en-US" sz="195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CONTRACTING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8311896" y="3410712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SENSITIVE INFORMATION</a:t>
            </a:r>
            <a:endParaRPr lang="en-US" sz="720" dirty="0"/>
          </a:p>
        </p:txBody>
      </p:sp>
      <p:sp>
        <p:nvSpPr>
          <p:cNvPr id="27" name="Text 25"/>
          <p:cNvSpPr/>
          <p:nvPr/>
        </p:nvSpPr>
        <p:spPr>
          <a:xfrm>
            <a:off x="8311896" y="3675888"/>
            <a:ext cx="2907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FCI/CUI boundaries, proposal data, technical and program information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311896" y="43708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5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PRIORITY WORKFLOWS</a:t>
            </a:r>
            <a:endParaRPr lang="en-US" sz="720" dirty="0"/>
          </a:p>
        </p:txBody>
      </p:sp>
      <p:sp>
        <p:nvSpPr>
          <p:cNvPr id="29" name="Text 27"/>
          <p:cNvSpPr/>
          <p:nvPr/>
        </p:nvSpPr>
        <p:spPr>
          <a:xfrm>
            <a:off x="8311896" y="4617720"/>
            <a:ext cx="290779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Capture, proposal, research, reporting, knowledge retrieval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311896" y="5212080"/>
            <a:ext cx="2889504" cy="0"/>
          </a:xfrm>
          <a:prstGeom prst="line">
            <a:avLst/>
          </a:prstGeom>
          <a:noFill/>
          <a:ln w="1270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31" name="Text 29"/>
          <p:cNvSpPr/>
          <p:nvPr/>
        </p:nvSpPr>
        <p:spPr>
          <a:xfrm>
            <a:off x="8311896" y="532180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b="1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Support bid and contract readiness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402336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7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08 / DELIVERY</a:t>
            </a:r>
            <a:endParaRPr lang="en-US" sz="740" dirty="0"/>
          </a:p>
        </p:txBody>
      </p:sp>
      <p:sp>
        <p:nvSpPr>
          <p:cNvPr id="3" name="Text 1"/>
          <p:cNvSpPr/>
          <p:nvPr/>
        </p:nvSpPr>
        <p:spPr>
          <a:xfrm>
            <a:off x="603504" y="6766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spc="-40" kern="0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ESTABLISH. BUILD. PROVE.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21792" y="1335024"/>
            <a:ext cx="98755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 20–22 week implementation with explicit proof gates—so the buyer sees progress without weakening the final standard.</a:t>
            </a:r>
            <a:endParaRPr lang="en-US" sz="1220" dirty="0"/>
          </a:p>
        </p:txBody>
      </p:sp>
      <p:sp>
        <p:nvSpPr>
          <p:cNvPr id="5" name="Shape 3"/>
          <p:cNvSpPr/>
          <p:nvPr/>
        </p:nvSpPr>
        <p:spPr>
          <a:xfrm>
            <a:off x="603504" y="2066544"/>
            <a:ext cx="2999232" cy="3319272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304288"/>
            <a:ext cx="38404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389888" y="2331720"/>
            <a:ext cx="19751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spc="120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WEEKS 1–4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841248" y="2770632"/>
            <a:ext cx="25237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ESTABLISH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THE BOUNDARY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41248" y="3593592"/>
            <a:ext cx="2523744" cy="0"/>
          </a:xfrm>
          <a:prstGeom prst="line">
            <a:avLst/>
          </a:prstGeom>
          <a:noFill/>
          <a:ln w="1397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/>
          <p:nvPr/>
        </p:nvSpPr>
        <p:spPr>
          <a:xfrm>
            <a:off x="841248" y="3813048"/>
            <a:ext cx="2523744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Inventory use and tools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Map sensitive workflows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Prioritize obligations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Approve owners and scope</a:t>
            </a:r>
            <a:endParaRPr lang="en-US" sz="1010" dirty="0"/>
          </a:p>
        </p:txBody>
      </p:sp>
      <p:sp>
        <p:nvSpPr>
          <p:cNvPr id="11" name="Shape 9"/>
          <p:cNvSpPr/>
          <p:nvPr/>
        </p:nvSpPr>
        <p:spPr>
          <a:xfrm>
            <a:off x="603504" y="4882896"/>
            <a:ext cx="2999232" cy="502920"/>
          </a:xfrm>
          <a:prstGeom prst="rect">
            <a:avLst/>
          </a:prstGeom>
          <a:solidFill>
            <a:srgbClr val="D7CEC3"/>
          </a:solidFill>
          <a:ln w="12700">
            <a:solidFill>
              <a:srgbClr val="D7CEC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10912"/>
            <a:ext cx="2596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10" b="1" spc="7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GATE 1  /  Boundary approved</a:t>
            </a:r>
            <a:endParaRPr lang="en-US" sz="710" dirty="0"/>
          </a:p>
        </p:txBody>
      </p:sp>
      <p:sp>
        <p:nvSpPr>
          <p:cNvPr id="13" name="Shape 11"/>
          <p:cNvSpPr/>
          <p:nvPr/>
        </p:nvSpPr>
        <p:spPr>
          <a:xfrm>
            <a:off x="3794760" y="2066544"/>
            <a:ext cx="4151376" cy="3319272"/>
          </a:xfrm>
          <a:prstGeom prst="rect">
            <a:avLst/>
          </a:prstGeom>
          <a:solidFill>
            <a:srgbClr val="080808"/>
          </a:solidFill>
          <a:ln w="8890">
            <a:solidFill>
              <a:srgbClr val="08080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32504" y="2304288"/>
            <a:ext cx="38404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81144" y="2331720"/>
            <a:ext cx="3127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spc="120" kern="0" dirty="0">
                <a:solidFill>
                  <a:srgbClr val="8F001A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WEEKS 5–13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4032504" y="2770632"/>
            <a:ext cx="3675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BUILD THE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4EFE7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ASSURANCE SYSTEM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4032504" y="3593592"/>
            <a:ext cx="3675888" cy="0"/>
          </a:xfrm>
          <a:prstGeom prst="line">
            <a:avLst/>
          </a:prstGeom>
          <a:noFill/>
          <a:ln w="13970">
            <a:solidFill>
              <a:srgbClr val="8F001A"/>
            </a:solidFill>
            <a:prstDash val="solid"/>
            <a:headEnd type="none"/>
            <a:tailEnd type="none"/>
          </a:ln>
        </p:spPr>
      </p:sp>
      <p:sp>
        <p:nvSpPr>
          <p:cNvPr id="18" name="Text 16"/>
          <p:cNvSpPr/>
          <p:nvPr/>
        </p:nvSpPr>
        <p:spPr>
          <a:xfrm>
            <a:off x="4032504" y="3813048"/>
            <a:ext cx="3675888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Encode workflow controls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Evaluate important uses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Assemble evidence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Produce pack and response library</a:t>
            </a:r>
            <a:endParaRPr lang="en-US" sz="1010" dirty="0"/>
          </a:p>
        </p:txBody>
      </p:sp>
      <p:sp>
        <p:nvSpPr>
          <p:cNvPr id="19" name="Shape 17"/>
          <p:cNvSpPr/>
          <p:nvPr/>
        </p:nvSpPr>
        <p:spPr>
          <a:xfrm>
            <a:off x="3794760" y="4882896"/>
            <a:ext cx="4151376" cy="502920"/>
          </a:xfrm>
          <a:prstGeom prst="rect">
            <a:avLst/>
          </a:prstGeom>
          <a:solidFill>
            <a:srgbClr val="8F001A"/>
          </a:solidFill>
          <a:ln w="12700">
            <a:solidFill>
              <a:srgbClr val="8F00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95928" y="5010912"/>
            <a:ext cx="3749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10" b="1" spc="70" kern="0" dirty="0">
                <a:solidFill>
                  <a:srgbClr val="F4EFE7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GATE 2  /  Every claim evidenced</a:t>
            </a:r>
            <a:endParaRPr lang="en-US" sz="710" dirty="0"/>
          </a:p>
        </p:txBody>
      </p:sp>
      <p:sp>
        <p:nvSpPr>
          <p:cNvPr id="21" name="Shape 19"/>
          <p:cNvSpPr/>
          <p:nvPr/>
        </p:nvSpPr>
        <p:spPr>
          <a:xfrm>
            <a:off x="8138160" y="2066544"/>
            <a:ext cx="3456432" cy="3319272"/>
          </a:xfrm>
          <a:prstGeom prst="rect">
            <a:avLst/>
          </a:prstGeom>
          <a:solidFill>
            <a:srgbClr val="E8E1D8"/>
          </a:solidFill>
          <a:ln w="8890">
            <a:solidFill>
              <a:srgbClr val="AAA39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75904" y="2304288"/>
            <a:ext cx="38404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03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24544" y="2331720"/>
            <a:ext cx="24323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spc="120" kern="0" dirty="0">
                <a:solidFill>
                  <a:srgbClr val="6E6A63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WEEKS 14–20/22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8375904" y="2770632"/>
            <a:ext cx="2980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ACTIVATE, CHALLENGE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AND PROVE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8375904" y="3593592"/>
            <a:ext cx="2980944" cy="0"/>
          </a:xfrm>
          <a:prstGeom prst="line">
            <a:avLst/>
          </a:prstGeom>
          <a:noFill/>
          <a:ln w="13970">
            <a:solidFill>
              <a:srgbClr val="080808"/>
            </a:solidFill>
            <a:prstDash val="solid"/>
            <a:headEnd type="none"/>
            <a:tailEnd type="none"/>
          </a:ln>
        </p:spPr>
      </p:sp>
      <p:sp>
        <p:nvSpPr>
          <p:cNvPr id="26" name="Text 24"/>
          <p:cNvSpPr/>
          <p:nvPr/>
        </p:nvSpPr>
        <p:spPr>
          <a:xfrm>
            <a:off x="8375904" y="3813048"/>
            <a:ext cx="2980944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Activate and certify staff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Run executive tabletop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Simulate demanding review</a:t>
            </a:r>
            <a:endParaRPr lang="en-US" sz="1010" dirty="0"/>
          </a:p>
          <a:p>
            <a:pPr indent="0" marL="0">
              <a:buNone/>
            </a:pPr>
            <a:r>
              <a:rPr lang="en-US" sz="101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Remediate and hand off</a:t>
            </a:r>
            <a:endParaRPr lang="en-US" sz="1010" dirty="0"/>
          </a:p>
        </p:txBody>
      </p:sp>
      <p:sp>
        <p:nvSpPr>
          <p:cNvPr id="27" name="Shape 25"/>
          <p:cNvSpPr/>
          <p:nvPr/>
        </p:nvSpPr>
        <p:spPr>
          <a:xfrm>
            <a:off x="8138160" y="4882896"/>
            <a:ext cx="3456432" cy="502920"/>
          </a:xfrm>
          <a:prstGeom prst="rect">
            <a:avLst/>
          </a:prstGeom>
          <a:solidFill>
            <a:srgbClr val="D7CEC3"/>
          </a:solidFill>
          <a:ln w="12700">
            <a:solidFill>
              <a:srgbClr val="D7CEC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39328" y="5010912"/>
            <a:ext cx="30540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10" b="1" spc="70" kern="0" dirty="0">
                <a:solidFill>
                  <a:srgbClr val="080808"/>
                </a:solidFill>
                <a:latin typeface="Host Grotesk" pitchFamily="34" charset="0"/>
                <a:ea typeface="Host Grotesk" pitchFamily="34" charset="-122"/>
                <a:cs typeface="Host Grotesk" pitchFamily="34" charset="-120"/>
              </a:rPr>
              <a:t>GATE 3  /  24-hour response</a:t>
            </a:r>
            <a:endParaRPr lang="en-US" sz="710" dirty="0"/>
          </a:p>
        </p:txBody>
      </p:sp>
      <p:sp>
        <p:nvSpPr>
          <p:cNvPr id="29" name="Text 27"/>
          <p:cNvSpPr/>
          <p:nvPr/>
        </p:nvSpPr>
        <p:spPr>
          <a:xfrm>
            <a:off x="1536192" y="56235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$35K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376672" y="56235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F001A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$70K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9290304" y="56235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80808"/>
                </a:solidFill>
                <a:latin typeface="Umiak Standard" pitchFamily="34" charset="0"/>
                <a:ea typeface="Umiak Standard" pitchFamily="34" charset="-122"/>
                <a:cs typeface="Umiak Standard" pitchFamily="34" charset="-120"/>
              </a:rPr>
              <a:t>$45K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45720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620">
                <a:solidFill>
                  <a:srgbClr val="6E6A63"/>
                </a:solidFill>
                <a:latin typeface="Host Grotesk"/>
                <a:ea typeface="Host Grotesk"/>
                <a:cs typeface="Host Grotesk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Umiak Standar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ost Grotesk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Petrichor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Client-Ready AI Assurance</dc:title>
  <dc:subject>Client-Ready AI Assurance</dc:subject>
  <dc:creator>Petrichor</dc:creator>
  <cp:lastModifiedBy>Petrichor</cp:lastModifiedBy>
  <cp:revision>1</cp:revision>
  <dcterms:created xsi:type="dcterms:W3CDTF">2026-08-05T22:44:39Z</dcterms:created>
  <dcterms:modified xsi:type="dcterms:W3CDTF">2026-08-05T22:44:39Z</dcterms:modified>
</cp:coreProperties>
</file>